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fld id="{586E6BC0-1017-2647-A51F-67BFE0E10C63}" type="datetimeFigureOut">
              <a:rPr lang="en-US" smtClean="0"/>
              <a:pPr/>
              <a:t>17-10-16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fld id="{586E6BC0-1017-2647-A51F-67BFE0E10C63}" type="datetimeFigureOut">
              <a:rPr lang="en-US" smtClean="0"/>
              <a:pPr/>
              <a:t>17-10-16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Garamond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/>
              </a:defRPr>
            </a:lvl1pPr>
          </a:lstStyle>
          <a:p>
            <a:r>
              <a:rPr lang="en-US" dirty="0" smtClean="0"/>
              <a:t>© Outlier Solutions Inc.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1FD-7EA2-D345-904C-86217A35A9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Garamond"/>
              </a:rPr>
              <a:t>© Outlier Solutions Inc.</a:t>
            </a:r>
            <a:endParaRPr lang="en-US" dirty="0">
              <a:latin typeface="Garamon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/>
              </a:defRPr>
            </a:lvl1pPr>
          </a:lstStyle>
          <a:p>
            <a:fld id="{C904D1FD-7EA2-D345-904C-86217A35A9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-Outlier-final-01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126163"/>
            <a:ext cx="1771650" cy="723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8000"/>
          </a:solidFill>
          <a:latin typeface="Garamon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aramon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aramon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aramon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aramon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aramon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/>
          </a:bodyPr>
          <a:lstStyle/>
          <a:p>
            <a:r>
              <a:rPr lang="en-US" dirty="0" smtClean="0"/>
              <a:t>The Secret Project:</a:t>
            </a:r>
            <a:br>
              <a:rPr lang="en-US" dirty="0" smtClean="0"/>
            </a:br>
            <a:r>
              <a:rPr lang="en-US" dirty="0" smtClean="0"/>
              <a:t>Money Service Business (MSB)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err="1" smtClean="0"/>
              <a:t>Bitcoin</a:t>
            </a:r>
            <a:r>
              <a:rPr lang="en-US" dirty="0" smtClean="0"/>
              <a:t> Exchange </a:t>
            </a:r>
            <a:br>
              <a:rPr lang="en-US" dirty="0" smtClean="0"/>
            </a:br>
            <a:r>
              <a:rPr lang="en-US" dirty="0" smtClean="0"/>
              <a:t>Banking in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1"/>
            <a:ext cx="6400800" cy="25648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Amber D. Scott</a:t>
            </a:r>
          </a:p>
          <a:p>
            <a:r>
              <a:rPr lang="en-US" dirty="0" smtClean="0"/>
              <a:t>Founder &amp; Chief AML </a:t>
            </a:r>
            <a:r>
              <a:rPr lang="en-US" dirty="0" smtClean="0"/>
              <a:t>Ninja</a:t>
            </a:r>
          </a:p>
          <a:p>
            <a:r>
              <a:rPr lang="en-US" dirty="0" smtClean="0"/>
              <a:t>Outlier Solutions Inc.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Canadian MSB Association (CMSBA) Fall Conference</a:t>
            </a:r>
          </a:p>
          <a:p>
            <a:r>
              <a:rPr lang="en-US" dirty="0" smtClean="0"/>
              <a:t>October 18,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Hefty 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I stand here today, I stand completely and utterly alone. My opinions are my own</a:t>
            </a:r>
            <a:r>
              <a:rPr lang="mr-IN" dirty="0" smtClean="0"/>
              <a:t>…</a:t>
            </a:r>
            <a:r>
              <a:rPr lang="en-CA" dirty="0" smtClean="0"/>
              <a:t> although this time they’re backed by research.</a:t>
            </a:r>
          </a:p>
          <a:p>
            <a:r>
              <a:rPr lang="en-CA" dirty="0" smtClean="0"/>
              <a:t>I funded this study on my own; don’t blame anyone else if you’re not happy with the outcome.</a:t>
            </a:r>
          </a:p>
          <a:p>
            <a:r>
              <a:rPr lang="en-CA" dirty="0" smtClean="0"/>
              <a:t>I did not ask for permission; don’t assume that it was given.</a:t>
            </a:r>
          </a:p>
          <a:p>
            <a:r>
              <a:rPr lang="en-CA" dirty="0" smtClean="0"/>
              <a:t>If your feelings, pride, or reputation are injured by facts, you can have a hug, but I will not remove content to protect the proponents of </a:t>
            </a:r>
            <a:r>
              <a:rPr lang="en-CA" dirty="0" err="1" smtClean="0"/>
              <a:t>derisking</a:t>
            </a:r>
            <a:r>
              <a:rPr lang="en-CA" dirty="0" smtClean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Is Power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Research is what happens when nerds get really angry</a:t>
            </a:r>
            <a:r>
              <a:rPr lang="mr-IN" dirty="0" smtClean="0"/>
              <a:t>…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But a boxer who fights angry gets knocked down</a:t>
            </a:r>
            <a:r>
              <a:rPr lang="mr-IN" dirty="0" smtClean="0"/>
              <a:t>…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So we funded research, and we’re sharing it.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Angry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r="20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525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Method to </a:t>
            </a:r>
            <a:r>
              <a:rPr lang="en-US" dirty="0"/>
              <a:t>t</a:t>
            </a:r>
            <a:r>
              <a:rPr lang="en-US" dirty="0" smtClean="0"/>
              <a:t>his Madness</a:t>
            </a:r>
            <a:endParaRPr lang="en-US" dirty="0"/>
          </a:p>
        </p:txBody>
      </p:sp>
      <p:pic>
        <p:nvPicPr>
          <p:cNvPr id="7" name="Content Placeholder 6" descr="Screen Shot 2017-10-16 at 11.21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r="-490" b="117"/>
          <a:stretch/>
        </p:blipFill>
        <p:spPr>
          <a:xfrm>
            <a:off x="2298739" y="2204864"/>
            <a:ext cx="6827702" cy="4520647"/>
          </a:xfrm>
        </p:spPr>
      </p:pic>
      <p:pic>
        <p:nvPicPr>
          <p:cNvPr id="8" name="Picture 7" descr="Screen Shot 2017-10-16 at 11.2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7638"/>
            <a:ext cx="6711425" cy="4949676"/>
          </a:xfrm>
          <a:prstGeom prst="rect">
            <a:avLst/>
          </a:prstGeom>
        </p:spPr>
      </p:pic>
      <p:pic>
        <p:nvPicPr>
          <p:cNvPr id="9" name="Picture 8" descr="Screen Shot 2017-10-16 at 11.22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71009"/>
            <a:ext cx="6336704" cy="46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Those Who Answered Y/N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8" name="Content Placeholder 7" descr="Who Me_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4205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Few said yes</a:t>
            </a:r>
            <a:r>
              <a:rPr lang="mr-IN" dirty="0" smtClean="0"/>
              <a:t>…</a:t>
            </a:r>
            <a:endParaRPr lang="en-CA" dirty="0" smtClean="0"/>
          </a:p>
          <a:p>
            <a:pPr lvl="1"/>
            <a:r>
              <a:rPr lang="en-US" dirty="0"/>
              <a:t>Foreign Exchange: </a:t>
            </a:r>
            <a:endParaRPr lang="en-US" dirty="0" smtClean="0"/>
          </a:p>
          <a:p>
            <a:pPr lvl="2"/>
            <a:r>
              <a:rPr lang="en-US" dirty="0" smtClean="0"/>
              <a:t>6</a:t>
            </a:r>
            <a:r>
              <a:rPr lang="en-US" dirty="0"/>
              <a:t>/</a:t>
            </a:r>
            <a:r>
              <a:rPr lang="en-US" dirty="0" smtClean="0"/>
              <a:t>165 </a:t>
            </a:r>
            <a:r>
              <a:rPr lang="en-US" dirty="0"/>
              <a:t>(</a:t>
            </a:r>
            <a:r>
              <a:rPr lang="en-US" dirty="0" smtClean="0"/>
              <a:t>3.64%</a:t>
            </a:r>
            <a:r>
              <a:rPr lang="en-US" dirty="0"/>
              <a:t>), </a:t>
            </a:r>
            <a:endParaRPr lang="en-US" dirty="0" smtClean="0"/>
          </a:p>
          <a:p>
            <a:pPr lvl="2"/>
            <a:r>
              <a:rPr lang="en-US" dirty="0" smtClean="0"/>
              <a:t>3 </a:t>
            </a:r>
            <a:r>
              <a:rPr lang="en-US" dirty="0"/>
              <a:t>FRFEs, 3 CUs</a:t>
            </a:r>
          </a:p>
          <a:p>
            <a:pPr lvl="1"/>
            <a:r>
              <a:rPr lang="en-US" dirty="0"/>
              <a:t>Remittance: </a:t>
            </a:r>
            <a:endParaRPr lang="en-US" dirty="0" smtClean="0"/>
          </a:p>
          <a:p>
            <a:pPr lvl="2"/>
            <a:r>
              <a:rPr lang="en-US" dirty="0" smtClean="0"/>
              <a:t>6</a:t>
            </a:r>
            <a:r>
              <a:rPr lang="en-US" dirty="0"/>
              <a:t>/</a:t>
            </a:r>
            <a:r>
              <a:rPr lang="en-US" dirty="0" smtClean="0"/>
              <a:t>138 </a:t>
            </a:r>
            <a:r>
              <a:rPr lang="en-US" dirty="0"/>
              <a:t>(</a:t>
            </a:r>
            <a:r>
              <a:rPr lang="en-US" dirty="0" smtClean="0"/>
              <a:t>4.35%</a:t>
            </a:r>
            <a:r>
              <a:rPr lang="en-US" dirty="0"/>
              <a:t>), </a:t>
            </a:r>
            <a:endParaRPr lang="en-US" dirty="0" smtClean="0"/>
          </a:p>
          <a:p>
            <a:pPr lvl="2"/>
            <a:r>
              <a:rPr lang="en-US" dirty="0" smtClean="0"/>
              <a:t>5 </a:t>
            </a:r>
            <a:r>
              <a:rPr lang="en-US" dirty="0"/>
              <a:t>FRFEs, 1 CUs</a:t>
            </a:r>
          </a:p>
          <a:p>
            <a:pPr lvl="1"/>
            <a:r>
              <a:rPr lang="en-US" dirty="0" err="1"/>
              <a:t>Bitcoin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2</a:t>
            </a:r>
            <a:r>
              <a:rPr lang="en-US" dirty="0"/>
              <a:t>/</a:t>
            </a:r>
            <a:r>
              <a:rPr lang="en-US" dirty="0" smtClean="0"/>
              <a:t>189 </a:t>
            </a:r>
            <a:r>
              <a:rPr lang="en-US" dirty="0"/>
              <a:t>(</a:t>
            </a:r>
            <a:r>
              <a:rPr lang="en-US" dirty="0" smtClean="0"/>
              <a:t>1.06%</a:t>
            </a:r>
            <a:r>
              <a:rPr lang="en-US" dirty="0"/>
              <a:t>), </a:t>
            </a:r>
            <a:endParaRPr lang="en-US" dirty="0" smtClean="0"/>
          </a:p>
          <a:p>
            <a:pPr lvl="2"/>
            <a:r>
              <a:rPr lang="en-US" dirty="0" smtClean="0"/>
              <a:t>1 </a:t>
            </a:r>
            <a:r>
              <a:rPr lang="en-US" dirty="0"/>
              <a:t>FRFE, 1 </a:t>
            </a:r>
            <a:r>
              <a:rPr lang="en-US" dirty="0" smtClean="0"/>
              <a:t>CUs</a:t>
            </a:r>
            <a:endParaRPr lang="en-US" dirty="0"/>
          </a:p>
          <a:p>
            <a:r>
              <a:rPr lang="en-CA" dirty="0" smtClean="0"/>
              <a:t>These include “conditional” yes responses</a:t>
            </a:r>
          </a:p>
          <a:p>
            <a:r>
              <a:rPr lang="en-CA" dirty="0" smtClean="0"/>
              <a:t>The response rate overall was approximately 48%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5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 Noise Like Your Business &amp; Community Depends On It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contents of this presentation and the underlying research that it is based on are yours to use, analyze, distribute, etc.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dirty="0"/>
              <a:t>https://</a:t>
            </a:r>
            <a:r>
              <a:rPr lang="en-CA" dirty="0" err="1"/>
              <a:t>drive.google.com</a:t>
            </a:r>
            <a:r>
              <a:rPr lang="en-CA" dirty="0"/>
              <a:t>/drive/folders/0B97AV38p-RlCNlNrd2NSYXZPbXc?usp=sharing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39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Amber D. Scott</a:t>
            </a:r>
          </a:p>
          <a:p>
            <a:pPr algn="ctr">
              <a:buNone/>
            </a:pPr>
            <a:r>
              <a:rPr lang="en-US" dirty="0" err="1">
                <a:solidFill>
                  <a:srgbClr val="008000"/>
                </a:solidFill>
              </a:rPr>
              <a:t>a</a:t>
            </a:r>
            <a:r>
              <a:rPr lang="en-US" dirty="0" err="1" smtClean="0">
                <a:solidFill>
                  <a:srgbClr val="008000"/>
                </a:solidFill>
              </a:rPr>
              <a:t>mber</a:t>
            </a:r>
            <a:r>
              <a:rPr lang="en-US" dirty="0" err="1" smtClean="0">
                <a:solidFill>
                  <a:srgbClr val="008000"/>
                </a:solidFill>
              </a:rPr>
              <a:t>@outliercanada.com</a:t>
            </a:r>
            <a:endParaRPr lang="en-US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dirty="0" err="1" smtClean="0">
                <a:solidFill>
                  <a:srgbClr val="008000"/>
                </a:solidFill>
              </a:rPr>
              <a:t>www.outliercanada.com</a:t>
            </a:r>
            <a:endParaRPr lang="en-US" dirty="0" smtClean="0">
              <a:solidFill>
                <a:srgbClr val="00800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008000"/>
                </a:solidFill>
              </a:rPr>
              <a:t>(416) 919-1623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307</Words>
  <Application>Microsoft Macintosh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Secret Project: Money Service Business (MSB)  &amp; Bitcoin Exchange  Banking in Canada</vt:lpstr>
      <vt:lpstr>Hefty Disclaimers</vt:lpstr>
      <vt:lpstr>Knowledge Is Power…</vt:lpstr>
      <vt:lpstr>The Method to this Madness</vt:lpstr>
      <vt:lpstr>Of Those Who Answered Y/N…</vt:lpstr>
      <vt:lpstr>Make Noise Like Your Business &amp; Community Depends On It…</vt:lpstr>
      <vt:lpstr>Contact</vt:lpstr>
    </vt:vector>
  </TitlesOfParts>
  <Manager>Amber D. Scott </Manager>
  <Company>Outlier Solutons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Secret Project </dc:title>
  <dc:subject>MSBs Bitcoin &amp; Banking</dc:subject>
  <dc:creator>Amber D. Scott</dc:creator>
  <cp:keywords/>
  <dc:description>Ok to distribute and use as you see fit. Seriously. Information wants to be free.</dc:description>
  <cp:lastModifiedBy>Amber Scott</cp:lastModifiedBy>
  <cp:revision>45</cp:revision>
  <dcterms:created xsi:type="dcterms:W3CDTF">2014-02-11T17:43:15Z</dcterms:created>
  <dcterms:modified xsi:type="dcterms:W3CDTF">2017-10-17T04:12:34Z</dcterms:modified>
  <cp:category>CMSBA Fall Conference 2017</cp:category>
</cp:coreProperties>
</file>